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5" autoAdjust="0"/>
    <p:restoredTop sz="94660"/>
  </p:normalViewPr>
  <p:slideViewPr>
    <p:cSldViewPr snapToGrid="0">
      <p:cViewPr varScale="1">
        <p:scale>
          <a:sx n="108" d="100"/>
          <a:sy n="108" d="100"/>
        </p:scale>
        <p:origin x="346" y="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827447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622459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570753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27373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23036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097407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521984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471539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7263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87060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83323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252737-30A6-4767-AED3-07E50A9F7240}" type="datetimeFigureOut">
              <a:rPr lang="de-DE" smtClean="0"/>
              <a:t>11.03.2021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161406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smtClean="0"/>
              <a:t>Planung Mechanik-Projekte 2021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283400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17717"/>
          </a:xfrm>
        </p:spPr>
        <p:txBody>
          <a:bodyPr/>
          <a:lstStyle/>
          <a:p>
            <a:r>
              <a:rPr lang="de-DE" dirty="0" smtClean="0"/>
              <a:t>Mechanik 2021 </a:t>
            </a:r>
            <a:r>
              <a:rPr lang="de-DE" dirty="0" smtClean="0"/>
              <a:t>– Betrieb existierende Anlage </a:t>
            </a:r>
            <a:endParaRPr lang="de-DE" dirty="0"/>
          </a:p>
        </p:txBody>
      </p:sp>
      <p:graphicFrame>
        <p:nvGraphicFramePr>
          <p:cNvPr id="3" name="Tabel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4662596"/>
              </p:ext>
            </p:extLst>
          </p:nvPr>
        </p:nvGraphicFramePr>
        <p:xfrm>
          <a:off x="260683" y="1249056"/>
          <a:ext cx="11670633" cy="4587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05001">
                  <a:extLst>
                    <a:ext uri="{9D8B030D-6E8A-4147-A177-3AD203B41FA5}">
                      <a16:colId xmlns:a16="http://schemas.microsoft.com/office/drawing/2014/main" val="1805029834"/>
                    </a:ext>
                  </a:extLst>
                </a:gridCol>
                <a:gridCol w="5065295">
                  <a:extLst>
                    <a:ext uri="{9D8B030D-6E8A-4147-A177-3AD203B41FA5}">
                      <a16:colId xmlns:a16="http://schemas.microsoft.com/office/drawing/2014/main" val="713216907"/>
                    </a:ext>
                  </a:extLst>
                </a:gridCol>
                <a:gridCol w="1275347">
                  <a:extLst>
                    <a:ext uri="{9D8B030D-6E8A-4147-A177-3AD203B41FA5}">
                      <a16:colId xmlns:a16="http://schemas.microsoft.com/office/drawing/2014/main" val="2244240614"/>
                    </a:ext>
                  </a:extLst>
                </a:gridCol>
                <a:gridCol w="1203158">
                  <a:extLst>
                    <a:ext uri="{9D8B030D-6E8A-4147-A177-3AD203B41FA5}">
                      <a16:colId xmlns:a16="http://schemas.microsoft.com/office/drawing/2014/main" val="3508961495"/>
                    </a:ext>
                  </a:extLst>
                </a:gridCol>
                <a:gridCol w="1275348">
                  <a:extLst>
                    <a:ext uri="{9D8B030D-6E8A-4147-A177-3AD203B41FA5}">
                      <a16:colId xmlns:a16="http://schemas.microsoft.com/office/drawing/2014/main" val="1666881548"/>
                    </a:ext>
                  </a:extLst>
                </a:gridCol>
                <a:gridCol w="946484">
                  <a:extLst>
                    <a:ext uri="{9D8B030D-6E8A-4147-A177-3AD203B41FA5}">
                      <a16:colId xmlns:a16="http://schemas.microsoft.com/office/drawing/2014/main" val="81397019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Thema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Status / Kommentar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Bestellung geplant?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Ausschrei-</a:t>
                      </a:r>
                      <a:r>
                        <a:rPr lang="de-DE" sz="1600" dirty="0" err="1" smtClean="0"/>
                        <a:t>bung</a:t>
                      </a:r>
                      <a:r>
                        <a:rPr lang="de-DE" sz="1600" dirty="0" smtClean="0"/>
                        <a:t>?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Beschaff.-Paket/</a:t>
                      </a:r>
                      <a:r>
                        <a:rPr lang="de-DE" sz="1600" dirty="0" err="1" smtClean="0"/>
                        <a:t>GruFi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Datum</a:t>
                      </a:r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771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ESR-Cryring-FCs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Soweit aus</a:t>
                      </a:r>
                      <a:r>
                        <a:rPr lang="de-DE" sz="1100" baseline="0" dirty="0" smtClean="0"/>
                        <a:t> </a:t>
                      </a:r>
                      <a:r>
                        <a:rPr lang="de-DE" sz="1100" baseline="0" dirty="0" err="1" smtClean="0"/>
                        <a:t>mech</a:t>
                      </a:r>
                      <a:r>
                        <a:rPr lang="de-DE" sz="1100" baseline="0" dirty="0" smtClean="0"/>
                        <a:t>. Sicht abgeschlossen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5465713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Schlitzbacken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Es</a:t>
                      </a:r>
                      <a:r>
                        <a:rPr lang="de-DE" sz="1100" baseline="0" dirty="0" smtClean="0"/>
                        <a:t> können </a:t>
                      </a:r>
                      <a:r>
                        <a:rPr lang="de-DE" sz="1100" dirty="0" smtClean="0"/>
                        <a:t>noch 2-3 Faraday-Cups noch mit Schlitzbacken bestückt werden.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3158803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091165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CW-</a:t>
                      </a:r>
                      <a:r>
                        <a:rPr lang="de-DE" sz="1600" dirty="0" err="1" smtClean="0"/>
                        <a:t>Linac</a:t>
                      </a:r>
                      <a:r>
                        <a:rPr lang="de-DE" sz="1600" dirty="0" smtClean="0"/>
                        <a:t> – BSM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/>
                      <a:r>
                        <a:rPr lang="de-DE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CW-</a:t>
                      </a:r>
                      <a:r>
                        <a:rPr lang="de-DE" sz="1100" kern="1200" dirty="0" err="1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Linac</a:t>
                      </a:r>
                      <a:r>
                        <a:rPr lang="de-DE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: </a:t>
                      </a:r>
                      <a:r>
                        <a:rPr lang="de-DE" sz="1100" kern="1200" dirty="0" err="1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Bunch</a:t>
                      </a:r>
                      <a:r>
                        <a:rPr lang="de-DE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Shape Monitor, nur SF, MM, nur noch 1-2 Wochen</a:t>
                      </a:r>
                      <a:r>
                        <a:rPr lang="de-DE" sz="110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Arbeit, </a:t>
                      </a:r>
                      <a:r>
                        <a:rPr lang="de-DE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CW </a:t>
                      </a:r>
                      <a:r>
                        <a:rPr lang="de-DE" sz="1100" kern="1200" dirty="0" err="1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Bunchstruktur</a:t>
                      </a:r>
                      <a:r>
                        <a:rPr lang="de-DE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erledigt, IBN </a:t>
                      </a:r>
                      <a:r>
                        <a:rPr lang="de-DE" sz="1100" kern="1200" dirty="0" err="1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Vak</a:t>
                      </a:r>
                      <a:r>
                        <a:rPr lang="de-DE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-System, mithilfe TRI, sonst überschaubar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7641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Modernisierung</a:t>
                      </a:r>
                      <a:r>
                        <a:rPr lang="de-DE" sz="1600" baseline="0" dirty="0" smtClean="0"/>
                        <a:t> HEST-DK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Zusammenbau von 2 PGs soll auf jeden Fall laufen,</a:t>
                      </a:r>
                      <a:r>
                        <a:rPr lang="de-DE" sz="1100" baseline="0" dirty="0" smtClean="0"/>
                        <a:t> </a:t>
                      </a:r>
                      <a:r>
                        <a:rPr lang="de-DE" sz="1100" dirty="0" smtClean="0"/>
                        <a:t>Sebastian soll dort einsteigen, auch für Polen,  HEST-Gitter zum Üben nehmen,  HEST: Diagnosekammern modernisieren,</a:t>
                      </a:r>
                      <a:r>
                        <a:rPr lang="de-DE" sz="1100" baseline="0" dirty="0" smtClean="0"/>
                        <a:t> </a:t>
                      </a:r>
                      <a:r>
                        <a:rPr lang="de-DE" sz="1100" dirty="0" smtClean="0"/>
                        <a:t>Für 2 Profilgitter Teile geliefert, Detektor ohne Antriebe-&gt; sollen zusammengebaut werden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??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224127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Alvarez 2.0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Entwurf </a:t>
                      </a:r>
                      <a:r>
                        <a:rPr lang="de-DE" sz="1100" dirty="0" smtClean="0"/>
                        <a:t>wird</a:t>
                      </a:r>
                      <a:r>
                        <a:rPr lang="de-DE" sz="1100" baseline="0" dirty="0" smtClean="0"/>
                        <a:t> erstellt, in Bearbeitung bei</a:t>
                      </a:r>
                      <a:r>
                        <a:rPr lang="de-DE" sz="1100" dirty="0" smtClean="0"/>
                        <a:t> </a:t>
                      </a:r>
                      <a:r>
                        <a:rPr lang="de-DE" sz="1100" dirty="0" smtClean="0"/>
                        <a:t>C. Dorn, auch Markus Geissler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??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68458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95013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ROSE-Projekt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Unklar, ob noch etwas</a:t>
                      </a:r>
                      <a:r>
                        <a:rPr lang="de-DE" sz="1100" baseline="0" dirty="0" smtClean="0"/>
                        <a:t> zu liefern ist. Bei M. Maier nachfragen.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??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9660377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HITRAP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kann sein dass das Cryring-Team hier nicht dazu kommt!? ,</a:t>
                      </a:r>
                      <a:r>
                        <a:rPr lang="de-DE" sz="1100" baseline="0" dirty="0" smtClean="0"/>
                        <a:t> </a:t>
                      </a:r>
                      <a:r>
                        <a:rPr lang="de-DE" sz="1100" dirty="0" smtClean="0"/>
                        <a:t>Leuchttargets erneuern plus Faraday-Cups, AR klärt den Fortgang</a:t>
                      </a:r>
                    </a:p>
                    <a:p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??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7870217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2092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199" y="148556"/>
            <a:ext cx="10515600" cy="717717"/>
          </a:xfrm>
        </p:spPr>
        <p:txBody>
          <a:bodyPr/>
          <a:lstStyle/>
          <a:p>
            <a:r>
              <a:rPr lang="de-DE" dirty="0" smtClean="0"/>
              <a:t>Mechanik 2021 - HEBT</a:t>
            </a:r>
            <a:endParaRPr lang="de-DE" dirty="0"/>
          </a:p>
        </p:txBody>
      </p:sp>
      <p:graphicFrame>
        <p:nvGraphicFramePr>
          <p:cNvPr id="3" name="Tabel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2625120"/>
              </p:ext>
            </p:extLst>
          </p:nvPr>
        </p:nvGraphicFramePr>
        <p:xfrm>
          <a:off x="308141" y="866273"/>
          <a:ext cx="11575716" cy="5852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96397">
                  <a:extLst>
                    <a:ext uri="{9D8B030D-6E8A-4147-A177-3AD203B41FA5}">
                      <a16:colId xmlns:a16="http://schemas.microsoft.com/office/drawing/2014/main" val="1805029834"/>
                    </a:ext>
                  </a:extLst>
                </a:gridCol>
                <a:gridCol w="4240326">
                  <a:extLst>
                    <a:ext uri="{9D8B030D-6E8A-4147-A177-3AD203B41FA5}">
                      <a16:colId xmlns:a16="http://schemas.microsoft.com/office/drawing/2014/main" val="713216907"/>
                    </a:ext>
                  </a:extLst>
                </a:gridCol>
                <a:gridCol w="981650">
                  <a:extLst>
                    <a:ext uri="{9D8B030D-6E8A-4147-A177-3AD203B41FA5}">
                      <a16:colId xmlns:a16="http://schemas.microsoft.com/office/drawing/2014/main" val="3508961495"/>
                    </a:ext>
                  </a:extLst>
                </a:gridCol>
                <a:gridCol w="1332475">
                  <a:extLst>
                    <a:ext uri="{9D8B030D-6E8A-4147-A177-3AD203B41FA5}">
                      <a16:colId xmlns:a16="http://schemas.microsoft.com/office/drawing/2014/main" val="1265584045"/>
                    </a:ext>
                  </a:extLst>
                </a:gridCol>
                <a:gridCol w="2093495">
                  <a:extLst>
                    <a:ext uri="{9D8B030D-6E8A-4147-A177-3AD203B41FA5}">
                      <a16:colId xmlns:a16="http://schemas.microsoft.com/office/drawing/2014/main" val="1666881548"/>
                    </a:ext>
                  </a:extLst>
                </a:gridCol>
                <a:gridCol w="1031373">
                  <a:extLst>
                    <a:ext uri="{9D8B030D-6E8A-4147-A177-3AD203B41FA5}">
                      <a16:colId xmlns:a16="http://schemas.microsoft.com/office/drawing/2014/main" val="247077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Thema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Status / Kommentar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Bestellung geplant?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Ausschrei-</a:t>
                      </a:r>
                      <a:r>
                        <a:rPr lang="de-DE" sz="1400" dirty="0" err="1" smtClean="0"/>
                        <a:t>bung</a:t>
                      </a:r>
                      <a:r>
                        <a:rPr lang="de-DE" sz="1400" dirty="0" smtClean="0"/>
                        <a:t>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Beschaff.-Paket/</a:t>
                      </a:r>
                      <a:r>
                        <a:rPr lang="de-DE" sz="1400" dirty="0" err="1" smtClean="0"/>
                        <a:t>GruFi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Datum</a:t>
                      </a:r>
                      <a:endParaRPr lang="de-DE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771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Taschenantriebe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Müssen bald fertig</a:t>
                      </a:r>
                      <a:r>
                        <a:rPr lang="de-DE" sz="1100" baseline="0" dirty="0" smtClean="0"/>
                        <a:t>gestellt werden, Problem Slowenen können wegen der Taschenantriebe nicht selbst kommen, wird bei uns liegen bleiben, Ende März klar, ob PDC-Taschen so gebaut werden kann</a:t>
                      </a:r>
                      <a:br>
                        <a:rPr lang="de-DE" sz="1100" baseline="0" dirty="0" smtClean="0"/>
                      </a:br>
                      <a:r>
                        <a:rPr lang="de-DE" sz="1100" baseline="0" dirty="0" smtClean="0"/>
                        <a:t>MWPC: Problem mit Referenzmarken besteht noch, neue Firma für Schweißen und Markieren gefunden, ca. bis Ende März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5465713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BPM-Konstruktion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Läuft, benötigt noch ca. 4 Monate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de-DE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BI_BPM_001, BI_BPM_003</a:t>
                      </a:r>
                      <a:endParaRPr lang="de-DE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10/21</a:t>
                      </a:r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4714381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err="1" smtClean="0"/>
                        <a:t>Cecom</a:t>
                      </a:r>
                      <a:r>
                        <a:rPr lang="de-DE" sz="1600" dirty="0" smtClean="0"/>
                        <a:t>-DKs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Viele EDMS-Einträge nötig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091165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Trafo-Gehäuseteile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/>
                      <a:r>
                        <a:rPr lang="de-DE" sz="1100" dirty="0" smtClean="0"/>
                        <a:t>Beschaffung noch vor Sommerpause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BI_RT_002, BI_RT_004, BI_RT_005, </a:t>
                      </a:r>
                      <a:r>
                        <a:rPr lang="de-DE" sz="1100" dirty="0" smtClean="0"/>
                        <a:t>BI_RT_006,BI_RT_007</a:t>
                      </a:r>
                      <a:r>
                        <a:rPr lang="de-DE" sz="1100" dirty="0" smtClean="0"/>
                        <a:t>, BI_RT_009, BI_RT_012, </a:t>
                      </a:r>
                      <a:r>
                        <a:rPr lang="de-DE" sz="1100" dirty="0" smtClean="0"/>
                        <a:t>BI_RT_014, BI_RT_015</a:t>
                      </a:r>
                      <a:r>
                        <a:rPr lang="de-DE" sz="1100" dirty="0" smtClean="0"/>
                        <a:t>, BI_FCT_005, BI_FCT_007</a:t>
                      </a:r>
                      <a:endParaRPr lang="de-DE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07/21</a:t>
                      </a:r>
                      <a:endParaRPr lang="de-DE" sz="1600" dirty="0" smtClean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7641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BLM-Produktion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MEI-Team</a:t>
                      </a:r>
                      <a:r>
                        <a:rPr lang="de-DE" sz="1100" baseline="0" dirty="0" smtClean="0"/>
                        <a:t> nur bei Beschaffung involviert, Problem, falls Werkstudent abspringt, dann muss Montage unterstützt werden.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??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de-DE" sz="1100" b="0" i="0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</a:rPr>
                        <a:t>BI_BLM_004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03/21</a:t>
                      </a:r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224127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Gestelle/DMU-Abstimmung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Viel Arbeit für Gestelle,</a:t>
                      </a:r>
                      <a:r>
                        <a:rPr lang="de-DE" sz="1100" baseline="0" dirty="0" smtClean="0"/>
                        <a:t> Treffen jeden Montag, Hagenbuck, C. Müller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68458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FAIR-SEM-</a:t>
                      </a:r>
                      <a:r>
                        <a:rPr lang="de-DE" sz="1600" dirty="0" err="1" smtClean="0"/>
                        <a:t>Grids</a:t>
                      </a:r>
                      <a:r>
                        <a:rPr lang="de-DE" sz="1600" dirty="0" smtClean="0"/>
                        <a:t> (POL)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nach </a:t>
                      </a:r>
                      <a:r>
                        <a:rPr lang="de-DE" sz="1100" dirty="0" err="1" smtClean="0"/>
                        <a:t>Bunch</a:t>
                      </a:r>
                      <a:r>
                        <a:rPr lang="de-DE" sz="1100" dirty="0" smtClean="0"/>
                        <a:t>-Struktur-Monitor, danach soll das Sebastian übernehmen,</a:t>
                      </a:r>
                      <a:r>
                        <a:rPr lang="de-DE" sz="1100" baseline="0" dirty="0" smtClean="0"/>
                        <a:t> </a:t>
                      </a:r>
                      <a:r>
                        <a:rPr lang="de-DE" sz="1100" dirty="0" smtClean="0"/>
                        <a:t>Mechanik war für Rainer zu klein, Polen: 2 Profilgitter zum Testen/Üben Aufbau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SIS100?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900736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SEM-Produktion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100" dirty="0" smtClean="0"/>
                        <a:t>Kritisch, CD macht nur Beschaffung, Aufbau soll HEI-Team machen, Läuft bei Plamen,</a:t>
                      </a:r>
                      <a:r>
                        <a:rPr lang="de-DE" sz="1100" baseline="0" dirty="0" smtClean="0"/>
                        <a:t> wenig Zuarbeit von MEI-Team nötig, Material ist vorhanden, wichtig für Endmontage der PDCs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95013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IPM-Gestell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Von </a:t>
                      </a:r>
                      <a:r>
                        <a:rPr lang="de-DE" sz="1100" dirty="0" smtClean="0"/>
                        <a:t>BEA </a:t>
                      </a:r>
                      <a:r>
                        <a:rPr lang="de-DE" sz="1100" dirty="0" smtClean="0"/>
                        <a:t>zu konstruieren?</a:t>
                      </a:r>
                      <a:endParaRPr lang="de-DE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??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??</a:t>
                      </a:r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9660377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215390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17717"/>
          </a:xfrm>
        </p:spPr>
        <p:txBody>
          <a:bodyPr/>
          <a:lstStyle/>
          <a:p>
            <a:r>
              <a:rPr lang="de-DE" dirty="0" smtClean="0"/>
              <a:t>Mechanik 2021 – SIS100</a:t>
            </a:r>
            <a:endParaRPr lang="de-DE" dirty="0"/>
          </a:p>
        </p:txBody>
      </p:sp>
      <p:graphicFrame>
        <p:nvGraphicFramePr>
          <p:cNvPr id="3" name="Tabel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77645263"/>
              </p:ext>
            </p:extLst>
          </p:nvPr>
        </p:nvGraphicFramePr>
        <p:xfrm>
          <a:off x="308142" y="1212961"/>
          <a:ext cx="11575714" cy="4089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40160">
                  <a:extLst>
                    <a:ext uri="{9D8B030D-6E8A-4147-A177-3AD203B41FA5}">
                      <a16:colId xmlns:a16="http://schemas.microsoft.com/office/drawing/2014/main" val="1805029834"/>
                    </a:ext>
                  </a:extLst>
                </a:gridCol>
                <a:gridCol w="4191977">
                  <a:extLst>
                    <a:ext uri="{9D8B030D-6E8A-4147-A177-3AD203B41FA5}">
                      <a16:colId xmlns:a16="http://schemas.microsoft.com/office/drawing/2014/main" val="713216907"/>
                    </a:ext>
                  </a:extLst>
                </a:gridCol>
                <a:gridCol w="1535161">
                  <a:extLst>
                    <a:ext uri="{9D8B030D-6E8A-4147-A177-3AD203B41FA5}">
                      <a16:colId xmlns:a16="http://schemas.microsoft.com/office/drawing/2014/main" val="3508961495"/>
                    </a:ext>
                  </a:extLst>
                </a:gridCol>
                <a:gridCol w="1236393">
                  <a:extLst>
                    <a:ext uri="{9D8B030D-6E8A-4147-A177-3AD203B41FA5}">
                      <a16:colId xmlns:a16="http://schemas.microsoft.com/office/drawing/2014/main" val="1265584045"/>
                    </a:ext>
                  </a:extLst>
                </a:gridCol>
                <a:gridCol w="1211848">
                  <a:extLst>
                    <a:ext uri="{9D8B030D-6E8A-4147-A177-3AD203B41FA5}">
                      <a16:colId xmlns:a16="http://schemas.microsoft.com/office/drawing/2014/main" val="1666881548"/>
                    </a:ext>
                  </a:extLst>
                </a:gridCol>
                <a:gridCol w="1060175">
                  <a:extLst>
                    <a:ext uri="{9D8B030D-6E8A-4147-A177-3AD203B41FA5}">
                      <a16:colId xmlns:a16="http://schemas.microsoft.com/office/drawing/2014/main" val="64182476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Thema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Status / Kommentar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Bestellung geplant?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Ausschrei-</a:t>
                      </a:r>
                      <a:r>
                        <a:rPr lang="de-DE" sz="1400" dirty="0" err="1" smtClean="0"/>
                        <a:t>bung</a:t>
                      </a:r>
                      <a:r>
                        <a:rPr lang="de-DE" sz="1400" dirty="0" smtClean="0"/>
                        <a:t>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Beschaff.-Paket/</a:t>
                      </a:r>
                      <a:r>
                        <a:rPr lang="de-DE" sz="1400" dirty="0" err="1" smtClean="0"/>
                        <a:t>GruFi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Datum</a:t>
                      </a:r>
                      <a:endParaRPr lang="de-DE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771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BPMs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200" dirty="0" smtClean="0"/>
                        <a:t>BPM: Tests macht Michael, viel Zeitbedarf für Transporte,</a:t>
                      </a:r>
                      <a:r>
                        <a:rPr lang="de-DE" sz="1200" baseline="0" dirty="0" smtClean="0"/>
                        <a:t> </a:t>
                      </a:r>
                      <a:r>
                        <a:rPr lang="de-DE" sz="1200" dirty="0" smtClean="0"/>
                        <a:t>Viel Dokumentation, 32 </a:t>
                      </a:r>
                      <a:r>
                        <a:rPr lang="de-DE" sz="1200" dirty="0" err="1" smtClean="0"/>
                        <a:t>Stk</a:t>
                      </a:r>
                      <a:r>
                        <a:rPr lang="de-DE" sz="1200" dirty="0" smtClean="0"/>
                        <a:t>. NCRs aktuell, Prozess geht jetzt in die richtige Richtung, Qualität: 6 </a:t>
                      </a:r>
                      <a:r>
                        <a:rPr lang="de-DE" sz="1200" dirty="0" err="1" smtClean="0"/>
                        <a:t>Stk</a:t>
                      </a:r>
                      <a:r>
                        <a:rPr lang="de-DE" sz="1200" dirty="0" smtClean="0"/>
                        <a:t>. geliefert, 1 wg. HV-Durchschlag zurückgeschickt, 1 hat </a:t>
                      </a:r>
                      <a:r>
                        <a:rPr lang="de-DE" sz="1200" dirty="0" err="1" smtClean="0"/>
                        <a:t>Vak</a:t>
                      </a:r>
                      <a:r>
                        <a:rPr lang="de-DE" sz="1200" dirty="0" smtClean="0"/>
                        <a:t>-Test voll bestanden, kein weiterer </a:t>
                      </a:r>
                      <a:r>
                        <a:rPr lang="de-DE" sz="1200" dirty="0" err="1" smtClean="0"/>
                        <a:t>Vak</a:t>
                      </a:r>
                      <a:r>
                        <a:rPr lang="de-DE" sz="1200" dirty="0" smtClean="0"/>
                        <a:t>-Test mehr an diesen 6 </a:t>
                      </a:r>
                      <a:r>
                        <a:rPr lang="de-DE" sz="1200" dirty="0" err="1" smtClean="0"/>
                        <a:t>Stk</a:t>
                      </a:r>
                      <a:r>
                        <a:rPr lang="de-DE" sz="1200" dirty="0" smtClean="0"/>
                        <a:t>., nur Stichproben? Unterstützung bei Serientests, Buchführung, Transporte</a:t>
                      </a:r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Nein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Nein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5465713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SCR</a:t>
                      </a:r>
                      <a:r>
                        <a:rPr lang="de-DE" baseline="0" dirty="0" smtClean="0"/>
                        <a:t> im </a:t>
                      </a:r>
                      <a:r>
                        <a:rPr lang="de-DE" baseline="0" dirty="0" err="1" smtClean="0"/>
                        <a:t>Lambertson</a:t>
                      </a:r>
                      <a:r>
                        <a:rPr lang="de-DE" baseline="0" dirty="0" smtClean="0"/>
                        <a:t> Septum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200" dirty="0" smtClean="0"/>
                        <a:t>mühsam, wird noch aktuell diskutiert, für CD wichtig, welches die grundlegenden, SD soll erstmal offen bleiben, kein akuter Zeitdruck</a:t>
                      </a:r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Ja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Nein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3158803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First-Turn</a:t>
                      </a:r>
                      <a:r>
                        <a:rPr lang="de-DE" baseline="0" dirty="0" smtClean="0"/>
                        <a:t> DK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200" dirty="0" smtClean="0"/>
                        <a:t>wir bekommen immer noch keine Zeichnungen von Pink, Fr. </a:t>
                      </a:r>
                      <a:r>
                        <a:rPr lang="de-DE" sz="1200" dirty="0" err="1" smtClean="0"/>
                        <a:t>Bünger</a:t>
                      </a:r>
                      <a:r>
                        <a:rPr lang="de-DE" sz="1200" dirty="0" smtClean="0"/>
                        <a:t> sitzt dran, Transfermessung steht noch aus</a:t>
                      </a:r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Nein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Nein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4714381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7. First-Turn</a:t>
                      </a:r>
                      <a:r>
                        <a:rPr lang="de-DE" baseline="0" dirty="0" smtClean="0"/>
                        <a:t> DK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200" dirty="0" smtClean="0"/>
                        <a:t>1 Sonderkammer: siebte Kammer, es fehlen noch grundsätzliche Parameter, </a:t>
                      </a:r>
                      <a:r>
                        <a:rPr lang="de-DE" sz="1200" dirty="0" err="1" smtClean="0"/>
                        <a:t>Spec</a:t>
                      </a:r>
                      <a:r>
                        <a:rPr lang="de-DE" sz="1200" dirty="0" smtClean="0"/>
                        <a:t> muss noch geschrieben werden</a:t>
                      </a:r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Ja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Ja?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091165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SEM-</a:t>
                      </a:r>
                      <a:r>
                        <a:rPr lang="de-DE" dirty="0" err="1" smtClean="0"/>
                        <a:t>Grid</a:t>
                      </a:r>
                      <a:r>
                        <a:rPr lang="de-DE" dirty="0" smtClean="0"/>
                        <a:t> (ausheizbar)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/>
                      <a:r>
                        <a:rPr lang="de-DE" sz="1200" dirty="0" smtClean="0"/>
                        <a:t>wenn </a:t>
                      </a:r>
                      <a:r>
                        <a:rPr lang="de-DE" sz="1200" dirty="0" smtClean="0"/>
                        <a:t>Prototyp</a:t>
                      </a:r>
                      <a:r>
                        <a:rPr lang="de-DE" sz="1200" baseline="0" dirty="0" smtClean="0"/>
                        <a:t> fertig</a:t>
                      </a:r>
                      <a:r>
                        <a:rPr lang="de-DE" sz="1200" dirty="0" smtClean="0"/>
                        <a:t> </a:t>
                      </a:r>
                      <a:r>
                        <a:rPr lang="de-DE" sz="1200" dirty="0" smtClean="0"/>
                        <a:t>dann </a:t>
                      </a:r>
                      <a:r>
                        <a:rPr lang="de-DE" sz="1200" dirty="0" err="1" smtClean="0"/>
                        <a:t>Vac</a:t>
                      </a:r>
                      <a:r>
                        <a:rPr lang="de-DE" sz="1200" dirty="0" smtClean="0"/>
                        <a:t>-Test</a:t>
                      </a:r>
                      <a:r>
                        <a:rPr lang="de-DE" sz="1200" dirty="0" smtClean="0"/>
                        <a:t>, Herstellung des Prototyps hängt an mangelnder Zeit,</a:t>
                      </a:r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Ja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Nein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7641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2241272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298309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17717"/>
          </a:xfrm>
        </p:spPr>
        <p:txBody>
          <a:bodyPr/>
          <a:lstStyle/>
          <a:p>
            <a:r>
              <a:rPr lang="de-DE" dirty="0" smtClean="0"/>
              <a:t>Mechanik 2021 – p-</a:t>
            </a:r>
            <a:r>
              <a:rPr lang="de-DE" dirty="0" err="1" smtClean="0"/>
              <a:t>Linac</a:t>
            </a:r>
            <a:endParaRPr lang="de-DE" dirty="0"/>
          </a:p>
        </p:txBody>
      </p:sp>
      <p:graphicFrame>
        <p:nvGraphicFramePr>
          <p:cNvPr id="3" name="Tabel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24403051"/>
              </p:ext>
            </p:extLst>
          </p:nvPr>
        </p:nvGraphicFramePr>
        <p:xfrm>
          <a:off x="308142" y="1212961"/>
          <a:ext cx="11575714" cy="4683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40160">
                  <a:extLst>
                    <a:ext uri="{9D8B030D-6E8A-4147-A177-3AD203B41FA5}">
                      <a16:colId xmlns:a16="http://schemas.microsoft.com/office/drawing/2014/main" val="1805029834"/>
                    </a:ext>
                  </a:extLst>
                </a:gridCol>
                <a:gridCol w="4057298">
                  <a:extLst>
                    <a:ext uri="{9D8B030D-6E8A-4147-A177-3AD203B41FA5}">
                      <a16:colId xmlns:a16="http://schemas.microsoft.com/office/drawing/2014/main" val="713216907"/>
                    </a:ext>
                  </a:extLst>
                </a:gridCol>
                <a:gridCol w="1669840">
                  <a:extLst>
                    <a:ext uri="{9D8B030D-6E8A-4147-A177-3AD203B41FA5}">
                      <a16:colId xmlns:a16="http://schemas.microsoft.com/office/drawing/2014/main" val="3508961495"/>
                    </a:ext>
                  </a:extLst>
                </a:gridCol>
                <a:gridCol w="1229304">
                  <a:extLst>
                    <a:ext uri="{9D8B030D-6E8A-4147-A177-3AD203B41FA5}">
                      <a16:colId xmlns:a16="http://schemas.microsoft.com/office/drawing/2014/main" val="1265584045"/>
                    </a:ext>
                  </a:extLst>
                </a:gridCol>
                <a:gridCol w="1218937">
                  <a:extLst>
                    <a:ext uri="{9D8B030D-6E8A-4147-A177-3AD203B41FA5}">
                      <a16:colId xmlns:a16="http://schemas.microsoft.com/office/drawing/2014/main" val="1666881548"/>
                    </a:ext>
                  </a:extLst>
                </a:gridCol>
                <a:gridCol w="1060175">
                  <a:extLst>
                    <a:ext uri="{9D8B030D-6E8A-4147-A177-3AD203B41FA5}">
                      <a16:colId xmlns:a16="http://schemas.microsoft.com/office/drawing/2014/main" val="78336979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Thema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Status / Kommentar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Bestellung geplant?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Ausschrei-</a:t>
                      </a:r>
                      <a:r>
                        <a:rPr lang="de-DE" sz="1400" dirty="0" err="1" smtClean="0"/>
                        <a:t>bung</a:t>
                      </a:r>
                      <a:r>
                        <a:rPr lang="de-DE" sz="1400" dirty="0" smtClean="0"/>
                        <a:t>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Beschaff.-Paket/</a:t>
                      </a:r>
                      <a:r>
                        <a:rPr lang="de-DE" sz="1400" dirty="0" err="1" smtClean="0"/>
                        <a:t>GruFi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Datum</a:t>
                      </a:r>
                      <a:endParaRPr lang="de-DE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15771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SEM-</a:t>
                      </a:r>
                      <a:r>
                        <a:rPr lang="de-DE" dirty="0" err="1" smtClean="0"/>
                        <a:t>Grid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de-DE" sz="12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Gitter-Beschaffung: macht Arbeit, Antriebsvorbereitung</a:t>
                      </a:r>
                      <a:endParaRPr lang="de-DE" sz="12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??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5465713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BPM-Tests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200" dirty="0" smtClean="0"/>
                        <a:t>Strahlzeit im Juli, </a:t>
                      </a:r>
                      <a:r>
                        <a:rPr lang="de-DE" sz="1200" dirty="0" smtClean="0"/>
                        <a:t>BPM-Strahlzeit</a:t>
                      </a:r>
                      <a:r>
                        <a:rPr lang="de-DE" sz="1200" baseline="0" dirty="0" smtClean="0"/>
                        <a:t> </a:t>
                      </a:r>
                      <a:r>
                        <a:rPr lang="de-DE" sz="1200" baseline="0" dirty="0" err="1" smtClean="0"/>
                        <a:t>wahrscheinl</a:t>
                      </a:r>
                      <a:r>
                        <a:rPr lang="de-DE" sz="1200" baseline="0" dirty="0" smtClean="0"/>
                        <a:t>.</a:t>
                      </a:r>
                      <a:r>
                        <a:rPr lang="de-DE" sz="1200" dirty="0" smtClean="0"/>
                        <a:t> </a:t>
                      </a:r>
                      <a:r>
                        <a:rPr lang="de-DE" sz="1200" dirty="0" smtClean="0"/>
                        <a:t>zugunsten </a:t>
                      </a:r>
                      <a:r>
                        <a:rPr lang="de-DE" sz="1200" dirty="0" smtClean="0"/>
                        <a:t>Sem-</a:t>
                      </a:r>
                      <a:r>
                        <a:rPr lang="de-DE" sz="1200" dirty="0" err="1" smtClean="0"/>
                        <a:t>Grid</a:t>
                      </a:r>
                      <a:r>
                        <a:rPr lang="de-DE" sz="1200" dirty="0" smtClean="0"/>
                        <a:t>-Tests </a:t>
                      </a:r>
                      <a:r>
                        <a:rPr lang="de-DE" sz="1200" dirty="0" smtClean="0"/>
                        <a:t>weglassen, Antriebsvorbereitung</a:t>
                      </a:r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??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3158803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4714381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091165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/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7641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224127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68458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2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900736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95013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9660377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7870217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050269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633</Words>
  <Application>Microsoft Office PowerPoint</Application>
  <PresentationFormat>Breitbild</PresentationFormat>
  <Paragraphs>119</Paragraphs>
  <Slides>5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</vt:lpstr>
      <vt:lpstr>Planung Mechanik-Projekte 2021</vt:lpstr>
      <vt:lpstr>Mechanik 2021 – Betrieb existierende Anlage </vt:lpstr>
      <vt:lpstr>Mechanik 2021 - HEBT</vt:lpstr>
      <vt:lpstr>Mechanik 2021 – SIS100</vt:lpstr>
      <vt:lpstr>Mechanik 2021 – p-Linac</vt:lpstr>
    </vt:vector>
  </TitlesOfParts>
  <Company>GSI Helmholtzzentrum für Schwerionenforschung GmbH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Schwickert, Marcus Dr.</dc:creator>
  <cp:lastModifiedBy>Schwickert, Marcus Dr.</cp:lastModifiedBy>
  <cp:revision>16</cp:revision>
  <dcterms:created xsi:type="dcterms:W3CDTF">2021-03-09T13:28:27Z</dcterms:created>
  <dcterms:modified xsi:type="dcterms:W3CDTF">2021-03-11T16:31:56Z</dcterms:modified>
</cp:coreProperties>
</file>

<file path=docProps/thumbnail.jpeg>
</file>